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396a405b6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396a405b6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396a405b6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1396a405b6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396a405b6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396a405b6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396a405b6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1396a405b6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396a405b6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396a405b6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396a405b6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1396a405b6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396a405b6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1396a405b6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396a405b6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396a405b6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3b2af7e8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3b2af7e8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396a405b6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396a405b6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396a405b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396a405b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396a405b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396a405b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396a405b6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396a405b6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1396a405b6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1396a405b6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396a405b6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1396a405b6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026351"/>
            <a:ext cx="8222100" cy="77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ru"/>
              <a:t>Дәріс №5</a:t>
            </a:r>
            <a:endParaRPr/>
          </a:p>
        </p:txBody>
      </p:sp>
      <p:sp>
        <p:nvSpPr>
          <p:cNvPr id="86" name="Google Shape;86;p13"/>
          <p:cNvSpPr txBox="1"/>
          <p:nvPr>
            <p:ph idx="1" type="subTitle"/>
          </p:nvPr>
        </p:nvSpPr>
        <p:spPr>
          <a:xfrm>
            <a:off x="598100" y="1895354"/>
            <a:ext cx="8222100" cy="92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ru">
                <a:solidFill>
                  <a:srgbClr val="00FFFF"/>
                </a:solidFill>
              </a:rPr>
              <a:t>Бақылау жүйесі және климаттық деректер. </a:t>
            </a:r>
            <a:endParaRPr b="1">
              <a:solidFill>
                <a:srgbClr val="00FFFF"/>
              </a:solidFill>
            </a:endParaRPr>
          </a:p>
          <a:p>
            <a:pPr indent="0" lvl="0" marL="0" rtl="0" algn="ctr">
              <a:spcBef>
                <a:spcPts val="0"/>
              </a:spcBef>
              <a:spcAft>
                <a:spcPts val="0"/>
              </a:spcAft>
              <a:buNone/>
            </a:pPr>
            <a:r>
              <a:rPr b="1" lang="ru">
                <a:solidFill>
                  <a:srgbClr val="00FFFF"/>
                </a:solidFill>
              </a:rPr>
              <a:t>Климаттық модельдер, сценарийлер және болжамдар</a:t>
            </a:r>
            <a:endParaRPr b="1">
              <a:solidFill>
                <a:srgbClr val="00FFFF"/>
              </a:solidFill>
            </a:endParaRPr>
          </a:p>
        </p:txBody>
      </p:sp>
      <p:sp>
        <p:nvSpPr>
          <p:cNvPr id="87" name="Google Shape;87;p13"/>
          <p:cNvSpPr txBox="1"/>
          <p:nvPr/>
        </p:nvSpPr>
        <p:spPr>
          <a:xfrm>
            <a:off x="5765900" y="3487700"/>
            <a:ext cx="3000000" cy="1064700"/>
          </a:xfrm>
          <a:prstGeom prst="rect">
            <a:avLst/>
          </a:prstGeom>
          <a:noFill/>
          <a:ln>
            <a:noFill/>
          </a:ln>
        </p:spPr>
        <p:txBody>
          <a:bodyPr anchorCtr="0" anchor="t" bIns="91425" lIns="91425" spcFirstLastPara="1" rIns="91425" wrap="square" tIns="91425">
            <a:spAutoFit/>
          </a:bodyPr>
          <a:lstStyle/>
          <a:p>
            <a:pPr indent="0" lvl="0" marL="12700" marR="12700" rtl="0" algn="ctr">
              <a:lnSpc>
                <a:spcPct val="77142"/>
              </a:lnSpc>
              <a:spcBef>
                <a:spcPts val="200"/>
              </a:spcBef>
              <a:spcAft>
                <a:spcPts val="0"/>
              </a:spcAft>
              <a:buNone/>
            </a:pPr>
            <a:r>
              <a:rPr b="1" lang="ru" sz="1850">
                <a:solidFill>
                  <a:srgbClr val="FFFFFF"/>
                </a:solidFill>
              </a:rPr>
              <a:t>Шакирова Нуржанат Дәлелқызы</a:t>
            </a:r>
            <a:endParaRPr b="1" sz="1850">
              <a:solidFill>
                <a:srgbClr val="FFFFFF"/>
              </a:solidFill>
            </a:endParaRPr>
          </a:p>
          <a:p>
            <a:pPr indent="0" lvl="0" marL="12700" marR="12700" rtl="0" algn="ctr">
              <a:lnSpc>
                <a:spcPct val="77142"/>
              </a:lnSpc>
              <a:spcBef>
                <a:spcPts val="200"/>
              </a:spcBef>
              <a:spcAft>
                <a:spcPts val="0"/>
              </a:spcAft>
              <a:buNone/>
            </a:pPr>
            <a:r>
              <a:rPr b="1" lang="ru" sz="1850">
                <a:solidFill>
                  <a:srgbClr val="FFFFFF"/>
                </a:solidFill>
              </a:rPr>
              <a:t>PhD, аға оқытушы</a:t>
            </a:r>
            <a:endParaRPr b="1" sz="185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Сценарий 4: “Көмірқышқыл газын тұтынушылар”</a:t>
            </a:r>
            <a:endParaRPr/>
          </a:p>
        </p:txBody>
      </p:sp>
      <p:sp>
        <p:nvSpPr>
          <p:cNvPr id="143" name="Google Shape;143;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Жер шары халқы - 15 миллиард</a:t>
            </a:r>
            <a:endParaRPr/>
          </a:p>
          <a:p>
            <a:pPr indent="0" lvl="0" marL="0" rtl="0" algn="l">
              <a:spcBef>
                <a:spcPts val="1200"/>
              </a:spcBef>
              <a:spcAft>
                <a:spcPts val="0"/>
              </a:spcAft>
              <a:buNone/>
            </a:pPr>
            <a:r>
              <a:rPr lang="ru"/>
              <a:t>Энергияны қолдану мөлшері - 1,7*10</a:t>
            </a:r>
            <a:r>
              <a:rPr lang="ru" sz="1000"/>
              <a:t>21 Дж </a:t>
            </a:r>
            <a:endParaRPr sz="1600"/>
          </a:p>
          <a:p>
            <a:pPr indent="0" lvl="0" marL="0" rtl="0" algn="l">
              <a:spcBef>
                <a:spcPts val="1200"/>
              </a:spcBef>
              <a:spcAft>
                <a:spcPts val="0"/>
              </a:spcAft>
              <a:buNone/>
            </a:pPr>
            <a:r>
              <a:rPr lang="ru" sz="1600"/>
              <a:t>Атмосферадағы СО2: 850 ppm</a:t>
            </a:r>
            <a:endParaRPr sz="1600"/>
          </a:p>
          <a:p>
            <a:pPr indent="0" lvl="0" marL="0" rtl="0" algn="l">
              <a:spcBef>
                <a:spcPts val="1200"/>
              </a:spcBef>
              <a:spcAft>
                <a:spcPts val="0"/>
              </a:spcAft>
              <a:buNone/>
            </a:pPr>
            <a:r>
              <a:rPr lang="ru" sz="1600"/>
              <a:t>Мұнай мен көмірге негізделген экономика өсуде</a:t>
            </a:r>
            <a:endParaRPr sz="1600"/>
          </a:p>
          <a:p>
            <a:pPr indent="0" lvl="0" marL="0" rtl="0" algn="l">
              <a:spcBef>
                <a:spcPts val="1200"/>
              </a:spcBef>
              <a:spcAft>
                <a:spcPts val="0"/>
              </a:spcAft>
              <a:buNone/>
            </a:pPr>
            <a:r>
              <a:rPr lang="ru" sz="1600"/>
              <a:t>Энергияның 75 пайызы әлі де қазба отыннан алынады.</a:t>
            </a:r>
            <a:endParaRPr sz="1600"/>
          </a:p>
          <a:p>
            <a:pPr indent="0" lvl="0" marL="0" rtl="0" algn="l">
              <a:spcBef>
                <a:spcPts val="1200"/>
              </a:spcBef>
              <a:spcAft>
                <a:spcPts val="0"/>
              </a:spcAft>
              <a:buNone/>
            </a:pPr>
            <a:r>
              <a:rPr lang="ru" sz="1600"/>
              <a:t>Жер шары құрғақшылық пен су басудан зардап шегуде.</a:t>
            </a:r>
            <a:endParaRPr sz="1600"/>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ru" sz="1800">
                <a:solidFill>
                  <a:schemeClr val="dk2"/>
                </a:solidFill>
              </a:rPr>
              <a:t>SSP: shared socio-economic paths 21 ғасырға арналған Климаттық проекция</a:t>
            </a:r>
            <a:endParaRPr/>
          </a:p>
        </p:txBody>
      </p:sp>
      <p:sp>
        <p:nvSpPr>
          <p:cNvPr id="149" name="Google Shape;149;p23"/>
          <p:cNvSpPr txBox="1"/>
          <p:nvPr>
            <p:ph idx="1" type="body"/>
          </p:nvPr>
        </p:nvSpPr>
        <p:spPr>
          <a:xfrm>
            <a:off x="311700" y="1229875"/>
            <a:ext cx="23682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атмосферадағы парниктік газдар шығарындылары  және</a:t>
            </a:r>
            <a:endParaRPr/>
          </a:p>
          <a:p>
            <a:pPr indent="0" lvl="0" marL="0" rtl="0" algn="l">
              <a:spcBef>
                <a:spcPts val="1200"/>
              </a:spcBef>
              <a:spcAft>
                <a:spcPts val="1200"/>
              </a:spcAft>
              <a:buNone/>
            </a:pPr>
            <a:r>
              <a:rPr lang="ru"/>
              <a:t>аэрозольдер, 11 жылдық күн циклі, күн белсенділігі сценарийлері</a:t>
            </a:r>
            <a:endParaRPr/>
          </a:p>
        </p:txBody>
      </p:sp>
      <p:pic>
        <p:nvPicPr>
          <p:cNvPr id="150" name="Google Shape;150;p23"/>
          <p:cNvPicPr preferRelativeResize="0"/>
          <p:nvPr/>
        </p:nvPicPr>
        <p:blipFill>
          <a:blip r:embed="rId3">
            <a:alphaModFix/>
          </a:blip>
          <a:stretch>
            <a:fillRect/>
          </a:stretch>
        </p:blipFill>
        <p:spPr>
          <a:xfrm>
            <a:off x="2679900" y="908925"/>
            <a:ext cx="6152400" cy="3802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63425"/>
            <a:ext cx="8520600" cy="42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t>Әр түрлі сценарийлер бойынша жер бетіндегі ауа температурасы мен жауын-шашынның өзгеруі </a:t>
            </a:r>
            <a:endParaRPr sz="1400"/>
          </a:p>
        </p:txBody>
      </p:sp>
      <p:sp>
        <p:nvSpPr>
          <p:cNvPr id="156" name="Google Shape;156;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24"/>
          <p:cNvPicPr preferRelativeResize="0"/>
          <p:nvPr/>
        </p:nvPicPr>
        <p:blipFill>
          <a:blip r:embed="rId3">
            <a:alphaModFix/>
          </a:blip>
          <a:stretch>
            <a:fillRect/>
          </a:stretch>
        </p:blipFill>
        <p:spPr>
          <a:xfrm>
            <a:off x="311700" y="603600"/>
            <a:ext cx="8520599" cy="42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Арктика мұздарының өзгеру сценарийлері</a:t>
            </a:r>
            <a:endParaRPr/>
          </a:p>
        </p:txBody>
      </p:sp>
      <p:sp>
        <p:nvSpPr>
          <p:cNvPr id="163" name="Google Shape;163;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5"/>
          <p:cNvPicPr preferRelativeResize="0"/>
          <p:nvPr/>
        </p:nvPicPr>
        <p:blipFill>
          <a:blip r:embed="rId3">
            <a:alphaModFix/>
          </a:blip>
          <a:stretch>
            <a:fillRect/>
          </a:stretch>
        </p:blipFill>
        <p:spPr>
          <a:xfrm>
            <a:off x="367400" y="1120300"/>
            <a:ext cx="4886325" cy="353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Теңіз деңгейінің көтерілуі сценарийлері</a:t>
            </a:r>
            <a:endParaRPr/>
          </a:p>
        </p:txBody>
      </p:sp>
      <p:sp>
        <p:nvSpPr>
          <p:cNvPr id="170" name="Google Shape;170;p2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26"/>
          <p:cNvPicPr preferRelativeResize="0"/>
          <p:nvPr/>
        </p:nvPicPr>
        <p:blipFill>
          <a:blip r:embed="rId3">
            <a:alphaModFix/>
          </a:blip>
          <a:stretch>
            <a:fillRect/>
          </a:stretch>
        </p:blipFill>
        <p:spPr>
          <a:xfrm>
            <a:off x="311700" y="1229875"/>
            <a:ext cx="4973375" cy="3723125"/>
          </a:xfrm>
          <a:prstGeom prst="rect">
            <a:avLst/>
          </a:prstGeom>
          <a:noFill/>
          <a:ln>
            <a:noFill/>
          </a:ln>
        </p:spPr>
      </p:pic>
      <p:pic>
        <p:nvPicPr>
          <p:cNvPr id="172" name="Google Shape;172;p26"/>
          <p:cNvPicPr preferRelativeResize="0"/>
          <p:nvPr/>
        </p:nvPicPr>
        <p:blipFill>
          <a:blip r:embed="rId4">
            <a:alphaModFix/>
          </a:blip>
          <a:stretch>
            <a:fillRect/>
          </a:stretch>
        </p:blipFill>
        <p:spPr>
          <a:xfrm>
            <a:off x="6273200" y="1360250"/>
            <a:ext cx="2169850" cy="230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169100"/>
            <a:ext cx="8520600" cy="446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Мұхит экожүйелеріндегі өзгерістер</a:t>
            </a:r>
            <a:endParaRPr/>
          </a:p>
        </p:txBody>
      </p:sp>
      <p:sp>
        <p:nvSpPr>
          <p:cNvPr id="178" name="Google Shape;178;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27"/>
          <p:cNvPicPr preferRelativeResize="0"/>
          <p:nvPr/>
        </p:nvPicPr>
        <p:blipFill>
          <a:blip r:embed="rId3">
            <a:alphaModFix/>
          </a:blip>
          <a:stretch>
            <a:fillRect/>
          </a:stretch>
        </p:blipFill>
        <p:spPr>
          <a:xfrm>
            <a:off x="240325" y="732775"/>
            <a:ext cx="8663351" cy="42510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Қорытынды</a:t>
            </a:r>
            <a:endParaRPr/>
          </a:p>
        </p:txBody>
      </p:sp>
      <p:sp>
        <p:nvSpPr>
          <p:cNvPr id="185" name="Google Shape;185;p2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Сарапшылардың пікірінше, 2100 жылға қарай жердегі орташа жылдық температура 20 ғасырдың соңғы онжылдығымен салыстырғанда 0,3 - 4,8 градусқа көтеріледі. Болжамдардағы айырмашылық көптеген факторларға байланысты жағдайдың дамуындағы белгісіздікке байланысты. температураның қаншалықты көтерілетіні Жер бетінде қанша болатынымызға, қандай энергияны пайдаланатынымызға, не жейтінімізге, қандай үйлерде тұратынымызға және қандай көлікті пайдаланатынымызға байланысты. айтуынша, климаттың өзгеруінің көптеген әсерлері парниктік газдар шығарындылары тоқтаса да, көптеген ғасырлар бойы сақталады, өйткені олардың атмосферадағы концентрациясы өте баяу төмендейді.</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207600" y="410000"/>
            <a:ext cx="8624700" cy="933300"/>
          </a:xfrm>
          <a:prstGeom prst="rect">
            <a:avLst/>
          </a:prstGeom>
        </p:spPr>
        <p:txBody>
          <a:bodyPr anchorCtr="0" anchor="t" bIns="91425" lIns="91425" spcFirstLastPara="1" rIns="91425" wrap="square" tIns="91425">
            <a:normAutofit fontScale="90000"/>
          </a:bodyPr>
          <a:lstStyle/>
          <a:p>
            <a:pPr indent="0" lvl="0" marL="0" marR="12700" rtl="0" algn="ctr">
              <a:lnSpc>
                <a:spcPct val="100000"/>
              </a:lnSpc>
              <a:spcBef>
                <a:spcPts val="100"/>
              </a:spcBef>
              <a:spcAft>
                <a:spcPts val="0"/>
              </a:spcAft>
              <a:buNone/>
            </a:pPr>
            <a:r>
              <a:rPr lang="ru" sz="2850">
                <a:solidFill>
                  <a:schemeClr val="accent3"/>
                </a:solidFill>
                <a:latin typeface="Arial"/>
                <a:ea typeface="Arial"/>
                <a:cs typeface="Arial"/>
                <a:sym typeface="Arial"/>
              </a:rPr>
              <a:t>К</a:t>
            </a:r>
            <a:r>
              <a:rPr lang="ru" sz="2516">
                <a:solidFill>
                  <a:schemeClr val="accent3"/>
                </a:solidFill>
                <a:latin typeface="Arial"/>
                <a:ea typeface="Arial"/>
                <a:cs typeface="Arial"/>
                <a:sym typeface="Arial"/>
              </a:rPr>
              <a:t>лиматты болжау, оның өзгерісі салдарларын пайымдау -  климат жайлы ғылымның негізгі міндеті.</a:t>
            </a:r>
            <a:r>
              <a:rPr lang="ru" sz="1516">
                <a:solidFill>
                  <a:srgbClr val="000000"/>
                </a:solidFill>
                <a:latin typeface="Arial"/>
                <a:ea typeface="Arial"/>
                <a:cs typeface="Arial"/>
                <a:sym typeface="Arial"/>
              </a:rPr>
              <a:t> </a:t>
            </a:r>
            <a:endParaRPr sz="1516">
              <a:solidFill>
                <a:srgbClr val="000000"/>
              </a:solidFill>
              <a:latin typeface="Arial"/>
              <a:ea typeface="Arial"/>
              <a:cs typeface="Arial"/>
              <a:sym typeface="Arial"/>
            </a:endParaRPr>
          </a:p>
          <a:p>
            <a:pPr indent="0" lvl="0" marL="0" marR="12700" rtl="0" algn="just">
              <a:lnSpc>
                <a:spcPct val="100000"/>
              </a:lnSpc>
              <a:spcBef>
                <a:spcPts val="100"/>
              </a:spcBef>
              <a:spcAft>
                <a:spcPts val="0"/>
              </a:spcAft>
              <a:buNone/>
            </a:pPr>
            <a:r>
              <a:t/>
            </a:r>
            <a:endParaRPr sz="1961">
              <a:solidFill>
                <a:srgbClr val="000000"/>
              </a:solidFill>
              <a:latin typeface="Arial"/>
              <a:ea typeface="Arial"/>
              <a:cs typeface="Arial"/>
              <a:sym typeface="Arial"/>
            </a:endParaRPr>
          </a:p>
          <a:p>
            <a:pPr indent="0" lvl="0" marL="0" marR="12700" rtl="0" algn="just">
              <a:lnSpc>
                <a:spcPct val="100000"/>
              </a:lnSpc>
              <a:spcBef>
                <a:spcPts val="100"/>
              </a:spcBef>
              <a:spcAft>
                <a:spcPts val="0"/>
              </a:spcAft>
              <a:buNone/>
            </a:pPr>
            <a:r>
              <a:rPr lang="ru" sz="1961">
                <a:solidFill>
                  <a:srgbClr val="000000"/>
                </a:solidFill>
                <a:latin typeface="Arial"/>
                <a:ea typeface="Arial"/>
                <a:cs typeface="Arial"/>
                <a:sym typeface="Arial"/>
              </a:rPr>
              <a:t>Климат жайлы ғылымның барлық бағыттары осы міндетке қызмет жасайды.</a:t>
            </a:r>
            <a:endParaRPr sz="1961">
              <a:solidFill>
                <a:srgbClr val="000000"/>
              </a:solidFill>
              <a:latin typeface="Arial"/>
              <a:ea typeface="Arial"/>
              <a:cs typeface="Arial"/>
              <a:sym typeface="Arial"/>
            </a:endParaRPr>
          </a:p>
          <a:p>
            <a:pPr indent="0" lvl="0" marL="0" marR="12700" rtl="0" algn="just">
              <a:lnSpc>
                <a:spcPct val="100000"/>
              </a:lnSpc>
              <a:spcBef>
                <a:spcPts val="100"/>
              </a:spcBef>
              <a:spcAft>
                <a:spcPts val="0"/>
              </a:spcAft>
              <a:buNone/>
            </a:pPr>
            <a:r>
              <a:t/>
            </a:r>
            <a:endParaRPr sz="1961">
              <a:solidFill>
                <a:srgbClr val="000000"/>
              </a:solidFill>
              <a:latin typeface="Arial"/>
              <a:ea typeface="Arial"/>
              <a:cs typeface="Arial"/>
              <a:sym typeface="Arial"/>
            </a:endParaRPr>
          </a:p>
          <a:p>
            <a:pPr indent="0" lvl="0" marL="0" marR="12700" rtl="0" algn="just">
              <a:lnSpc>
                <a:spcPct val="199090"/>
              </a:lnSpc>
              <a:spcBef>
                <a:spcPts val="100"/>
              </a:spcBef>
              <a:spcAft>
                <a:spcPts val="0"/>
              </a:spcAft>
              <a:buNone/>
            </a:pPr>
            <a:r>
              <a:rPr lang="ru" sz="1961">
                <a:solidFill>
                  <a:srgbClr val="000000"/>
                </a:solidFill>
                <a:latin typeface="Arial"/>
                <a:ea typeface="Arial"/>
                <a:cs typeface="Arial"/>
                <a:sym typeface="Arial"/>
              </a:rPr>
              <a:t>Анализден бастап, бақылау мәліметтерін интерпретациялау, сыртқы әсерлерге жауап беру және климат жүйесінің </a:t>
            </a:r>
            <a:r>
              <a:rPr lang="ru" sz="1961">
                <a:solidFill>
                  <a:srgbClr val="000000"/>
                </a:solidFill>
                <a:latin typeface="Arial"/>
                <a:ea typeface="Arial"/>
                <a:cs typeface="Arial"/>
                <a:sym typeface="Arial"/>
              </a:rPr>
              <a:t>болжамды</a:t>
            </a:r>
            <a:r>
              <a:rPr lang="ru" sz="1961">
                <a:solidFill>
                  <a:srgbClr val="000000"/>
                </a:solidFill>
                <a:latin typeface="Arial"/>
                <a:ea typeface="Arial"/>
                <a:cs typeface="Arial"/>
                <a:sym typeface="Arial"/>
              </a:rPr>
              <a:t> реакциясын бағдарлау. </a:t>
            </a:r>
            <a:endParaRPr sz="1961">
              <a:solidFill>
                <a:srgbClr val="000000"/>
              </a:solidFill>
              <a:latin typeface="Arial"/>
              <a:ea typeface="Arial"/>
              <a:cs typeface="Arial"/>
              <a:sym typeface="Arial"/>
            </a:endParaRPr>
          </a:p>
          <a:p>
            <a:pPr indent="0" lvl="0" marL="0" marR="12700" rtl="0" algn="just">
              <a:lnSpc>
                <a:spcPct val="199090"/>
              </a:lnSpc>
              <a:spcBef>
                <a:spcPts val="100"/>
              </a:spcBef>
              <a:spcAft>
                <a:spcPts val="0"/>
              </a:spcAft>
              <a:buNone/>
            </a:pPr>
            <a:r>
              <a:rPr lang="ru" sz="1961">
                <a:solidFill>
                  <a:srgbClr val="000000"/>
                </a:solidFill>
                <a:latin typeface="Arial"/>
                <a:ea typeface="Arial"/>
                <a:cs typeface="Arial"/>
                <a:sym typeface="Arial"/>
              </a:rPr>
              <a:t>Атмосфера - климат жүйесіндегі ең тұрақсыз, өзгермелі компонент.</a:t>
            </a:r>
            <a:endParaRPr sz="1961">
              <a:solidFill>
                <a:srgbClr val="000000"/>
              </a:solidFill>
              <a:latin typeface="Arial"/>
              <a:ea typeface="Arial"/>
              <a:cs typeface="Arial"/>
              <a:sym typeface="Arial"/>
            </a:endParaRPr>
          </a:p>
          <a:p>
            <a:pPr indent="0" lvl="0" marL="0" marR="12700" rtl="0" algn="r">
              <a:lnSpc>
                <a:spcPct val="199545"/>
              </a:lnSpc>
              <a:spcBef>
                <a:spcPts val="0"/>
              </a:spcBef>
              <a:spcAft>
                <a:spcPts val="0"/>
              </a:spcAft>
              <a:buNone/>
            </a:pPr>
            <a:r>
              <a:t/>
            </a:r>
            <a:endParaRPr sz="185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Климат - климаттық жүйе</a:t>
            </a:r>
            <a:endParaRPr/>
          </a:p>
        </p:txBody>
      </p:sp>
      <p:sp>
        <p:nvSpPr>
          <p:cNvPr id="98" name="Google Shape;98;p15"/>
          <p:cNvSpPr txBox="1"/>
          <p:nvPr>
            <p:ph idx="1" type="body"/>
          </p:nvPr>
        </p:nvSpPr>
        <p:spPr>
          <a:xfrm>
            <a:off x="241225" y="1100700"/>
            <a:ext cx="8520600" cy="3977100"/>
          </a:xfrm>
          <a:prstGeom prst="rect">
            <a:avLst/>
          </a:prstGeom>
        </p:spPr>
        <p:txBody>
          <a:bodyPr anchorCtr="0" anchor="t" bIns="91425" lIns="91425" spcFirstLastPara="1" rIns="91425" wrap="square" tIns="91425">
            <a:normAutofit fontScale="40000" lnSpcReduction="10000"/>
          </a:bodyPr>
          <a:lstStyle/>
          <a:p>
            <a:pPr indent="0" lvl="0" marL="0" rtl="0" algn="just">
              <a:spcBef>
                <a:spcPts val="1200"/>
              </a:spcBef>
              <a:spcAft>
                <a:spcPts val="0"/>
              </a:spcAft>
              <a:buNone/>
            </a:pPr>
            <a:r>
              <a:rPr lang="ru" sz="3381">
                <a:solidFill>
                  <a:srgbClr val="000000"/>
                </a:solidFill>
                <a:latin typeface="Times New Roman"/>
                <a:ea typeface="Times New Roman"/>
                <a:cs typeface="Times New Roman"/>
                <a:sym typeface="Times New Roman"/>
              </a:rPr>
              <a:t>Климат термині тар мағынада, орташа ауа райы режимі немесе қандай да бір уақыт аралығында тиісті сандық параметрлердің орташа шамасы мен өзгергіштігінің статистикалық сипаттамасы ретінде анықталады. Дүниежүзiлiк метеорологиялық ұйымның деректерi бойынша бұл айнымалылар үшін орташа қабылданатын классикалық кезең - 30 жыл. Тиісті сандық параметрлерге көбінесе температура, жауын-шашын және жел сияқты беттік айнымалылар жатады. Кеңірек мағынада климат – климаттық жүйенің жай-күйі (оның статистикалық сипаттамасы).</a:t>
            </a:r>
            <a:endParaRPr sz="3381">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t/>
            </a:r>
            <a:endParaRPr sz="3381">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3381">
                <a:solidFill>
                  <a:srgbClr val="000000"/>
                </a:solidFill>
                <a:latin typeface="Times New Roman"/>
                <a:ea typeface="Times New Roman"/>
                <a:cs typeface="Times New Roman"/>
                <a:sym typeface="Times New Roman"/>
              </a:rPr>
              <a:t>Климаттық жүйе – бес негізгі компоненттен:  атмосфера, гидросфера, криосфера, литосфера, биосфера және олардың өзара әрекеттесуінен тұратын аса күрделі жүйе. Климаттық жүйе өзінің ішкі динамикасы әсерінен және сыртқы әсерге жататын жанартау атқылауы, күн радиациясының ауытқуы, атмосфералық құрамның өзгеруі, сонымен қатар жерді пайдалану сияқты антропогендік әсерлер салдарынан дамиды.</a:t>
            </a:r>
            <a:endParaRPr sz="3381">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3381">
                <a:solidFill>
                  <a:srgbClr val="000000"/>
                </a:solidFill>
                <a:latin typeface="Times New Roman"/>
                <a:ea typeface="Times New Roman"/>
                <a:cs typeface="Times New Roman"/>
                <a:sym typeface="Times New Roman"/>
              </a:rPr>
              <a:t> </a:t>
            </a:r>
            <a:endParaRPr sz="3381">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Климаттық сценарий және модель</a:t>
            </a:r>
            <a:endParaRPr/>
          </a:p>
        </p:txBody>
      </p:sp>
      <p:sp>
        <p:nvSpPr>
          <p:cNvPr id="104" name="Google Shape;104;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10000"/>
          </a:bodyPr>
          <a:lstStyle/>
          <a:p>
            <a:pPr indent="0" lvl="0" marL="0" rtl="0" algn="just">
              <a:spcBef>
                <a:spcPts val="1200"/>
              </a:spcBef>
              <a:spcAft>
                <a:spcPts val="0"/>
              </a:spcAft>
              <a:buNone/>
            </a:pPr>
            <a:r>
              <a:rPr lang="ru" sz="1200">
                <a:solidFill>
                  <a:srgbClr val="000000"/>
                </a:solidFill>
                <a:latin typeface="Times New Roman"/>
                <a:ea typeface="Times New Roman"/>
                <a:cs typeface="Times New Roman"/>
                <a:sym typeface="Times New Roman"/>
              </a:rPr>
              <a:t>Сценарий - Басты қозғаушы күштер мен байланыстарға қатысты (мысалы, технологиялық өзгерістер, бағалар) ішкі бірізді және  дәйекті деректер жиынтығына негізделген, болашақтың қалай дами алатындығы туралы сенімді сипаттама. Сценарий бұл болжам емес,  алайда олар оқиғалар мен іс-әрекеттердің салдары туралы картинаны көрсету үшін пайдалы.</a:t>
            </a:r>
            <a:endParaRPr sz="1200">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1200">
                <a:solidFill>
                  <a:srgbClr val="000000"/>
                </a:solidFill>
                <a:latin typeface="Times New Roman"/>
                <a:ea typeface="Times New Roman"/>
                <a:cs typeface="Times New Roman"/>
                <a:sym typeface="Times New Roman"/>
              </a:rPr>
              <a:t>Климаттық модель - Климаттық жүйенiң, оның құрамдас бөлiктерiнiң физикалық, химиялық және биологиялық ерекшелiктерiне, олардың өзара әрекеттестігі мен керi байланыс процестерiне негiзделген сандық көрiнiсi. Климаттық жүйе әртүрлі күрделіліктегі модельдермен ұсынылуы мүмкін. Мысалы, олардың компоненттері немесе компоненттер комбинациясы үшін кеңістік параметрлерінің саны, физикалық, химиялық және биологиялық процестерді сипаттаудағы дәлдік дәрежесі немесе эмпирикалық параметрлердің деңгейі сияқты аспектілермен ерекшеленетін модельдердің спектрін немесе иерархиясын табуға болады. Интерактивті химия мен биологияны пайдалана отырып, неғұрлым күрделі модельдерге қарай эволюция байқалады. Климаттық модельдер климатты зерттеу және модельдеу құралы ретінде, сондай-ақ климаттың ай сайынғы, маусымдық және жылдық болжамдарын жасау мақсатында қолданылады.</a:t>
            </a:r>
            <a:endParaRPr sz="120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17"/>
          <p:cNvSpPr txBox="1"/>
          <p:nvPr>
            <p:ph idx="1" type="body"/>
          </p:nvPr>
        </p:nvSpPr>
        <p:spPr>
          <a:xfrm>
            <a:off x="5075400" y="0"/>
            <a:ext cx="4004400" cy="4866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ru" sz="2900"/>
              <a:t>Климат модельдері (Жердегі </a:t>
            </a:r>
            <a:r>
              <a:rPr lang="ru" sz="2900"/>
              <a:t>жүйелер </a:t>
            </a:r>
            <a:r>
              <a:rPr lang="ru" sz="2900"/>
              <a:t>модельдері): блоктар (қосалқы модельдер)</a:t>
            </a:r>
            <a:endParaRPr sz="2900"/>
          </a:p>
          <a:p>
            <a:pPr indent="0" lvl="0" marL="0" rtl="0" algn="l">
              <a:spcBef>
                <a:spcPts val="1200"/>
              </a:spcBef>
              <a:spcAft>
                <a:spcPts val="0"/>
              </a:spcAft>
              <a:buNone/>
            </a:pPr>
            <a:r>
              <a:rPr lang="ru" sz="2900"/>
              <a:t>атмосфера, мұхит, мұздықтар, жер бедері, биоталаар. </a:t>
            </a:r>
            <a:endParaRPr sz="2900"/>
          </a:p>
          <a:p>
            <a:pPr indent="0" lvl="0" marL="0" rtl="0" algn="l">
              <a:spcBef>
                <a:spcPts val="1200"/>
              </a:spcBef>
              <a:spcAft>
                <a:spcPts val="0"/>
              </a:spcAft>
              <a:buNone/>
            </a:pPr>
            <a:r>
              <a:rPr lang="ru" sz="2900"/>
              <a:t>Жер жүйесінде көміртегі айналымы көбеюде</a:t>
            </a:r>
            <a:endParaRPr sz="2900"/>
          </a:p>
          <a:p>
            <a:pPr indent="0" lvl="0" marL="0" rtl="0" algn="l">
              <a:spcBef>
                <a:spcPts val="1200"/>
              </a:spcBef>
              <a:spcAft>
                <a:spcPts val="0"/>
              </a:spcAft>
              <a:buNone/>
            </a:pPr>
            <a:r>
              <a:rPr lang="ru" sz="2900"/>
              <a:t>Жер жүйесі компоненттері масса, импульс және энергия алмасуымен байланысты.</a:t>
            </a:r>
            <a:endParaRPr sz="2900"/>
          </a:p>
          <a:p>
            <a:pPr indent="0" lvl="0" marL="0" rtl="0" algn="l">
              <a:spcBef>
                <a:spcPts val="1200"/>
              </a:spcBef>
              <a:spcAft>
                <a:spcPts val="0"/>
              </a:spcAft>
              <a:buNone/>
            </a:pPr>
            <a:r>
              <a:rPr lang="ru" sz="2900"/>
              <a:t>Атмосфера - барлығымен дерлік бірдей алмасатын жалғыз компонент.</a:t>
            </a:r>
            <a:endParaRPr sz="2900"/>
          </a:p>
          <a:p>
            <a:pPr indent="0" lvl="0" marL="0" rtl="0" algn="l">
              <a:spcBef>
                <a:spcPts val="1200"/>
              </a:spcBef>
              <a:spcAft>
                <a:spcPts val="1200"/>
              </a:spcAft>
              <a:buNone/>
            </a:pPr>
            <a:r>
              <a:t/>
            </a:r>
            <a:endParaRPr b="1"/>
          </a:p>
        </p:txBody>
      </p:sp>
      <p:pic>
        <p:nvPicPr>
          <p:cNvPr id="111" name="Google Shape;111;p17"/>
          <p:cNvPicPr preferRelativeResize="0"/>
          <p:nvPr/>
        </p:nvPicPr>
        <p:blipFill>
          <a:blip r:embed="rId3">
            <a:alphaModFix/>
          </a:blip>
          <a:stretch>
            <a:fillRect/>
          </a:stretch>
        </p:blipFill>
        <p:spPr>
          <a:xfrm>
            <a:off x="61198" y="0"/>
            <a:ext cx="4864554"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207600" y="410000"/>
            <a:ext cx="8624700" cy="607800"/>
          </a:xfrm>
          <a:prstGeom prst="rect">
            <a:avLst/>
          </a:prstGeom>
        </p:spPr>
        <p:txBody>
          <a:bodyPr anchorCtr="0" anchor="t" bIns="91425" lIns="91425" spcFirstLastPara="1" rIns="91425" wrap="square" tIns="91425">
            <a:normAutofit fontScale="90000"/>
          </a:bodyPr>
          <a:lstStyle/>
          <a:p>
            <a:pPr indent="0" lvl="0" marL="0" marR="12700" rtl="0" algn="r">
              <a:lnSpc>
                <a:spcPct val="199090"/>
              </a:lnSpc>
              <a:spcBef>
                <a:spcPts val="100"/>
              </a:spcBef>
              <a:spcAft>
                <a:spcPts val="0"/>
              </a:spcAft>
              <a:buNone/>
            </a:pPr>
            <a:r>
              <a:rPr lang="ru" sz="1850">
                <a:solidFill>
                  <a:srgbClr val="000000"/>
                </a:solidFill>
                <a:latin typeface="Arial"/>
                <a:ea typeface="Arial"/>
                <a:cs typeface="Arial"/>
                <a:sym typeface="Arial"/>
              </a:rPr>
              <a:t>Маңызды ғылыми міндеттердің бірі - болжамдардың сапасын көтеру </a:t>
            </a:r>
            <a:endParaRPr sz="1850">
              <a:solidFill>
                <a:srgbClr val="000000"/>
              </a:solidFill>
              <a:latin typeface="Arial"/>
              <a:ea typeface="Arial"/>
              <a:cs typeface="Arial"/>
              <a:sym typeface="Arial"/>
            </a:endParaRPr>
          </a:p>
          <a:p>
            <a:pPr indent="0" lvl="0" marL="0" marR="12700" rtl="0" algn="r">
              <a:lnSpc>
                <a:spcPct val="199545"/>
              </a:lnSpc>
              <a:spcBef>
                <a:spcPts val="0"/>
              </a:spcBef>
              <a:spcAft>
                <a:spcPts val="0"/>
              </a:spcAft>
              <a:buNone/>
            </a:pPr>
            <a:r>
              <a:t/>
            </a:r>
            <a:endParaRPr sz="1850">
              <a:solidFill>
                <a:srgbClr val="000000"/>
              </a:solidFill>
              <a:latin typeface="Arial"/>
              <a:ea typeface="Arial"/>
              <a:cs typeface="Arial"/>
              <a:sym typeface="Arial"/>
            </a:endParaRPr>
          </a:p>
        </p:txBody>
      </p:sp>
      <p:sp>
        <p:nvSpPr>
          <p:cNvPr id="117" name="Google Shape;117;p18"/>
          <p:cNvSpPr txBox="1"/>
          <p:nvPr>
            <p:ph idx="1" type="body"/>
          </p:nvPr>
        </p:nvSpPr>
        <p:spPr>
          <a:xfrm>
            <a:off x="4734850" y="1695700"/>
            <a:ext cx="4097400" cy="2873100"/>
          </a:xfrm>
          <a:prstGeom prst="rect">
            <a:avLst/>
          </a:prstGeom>
        </p:spPr>
        <p:txBody>
          <a:bodyPr anchorCtr="0" anchor="t" bIns="91425" lIns="91425" spcFirstLastPara="1" rIns="91425" wrap="square" tIns="91425">
            <a:normAutofit/>
          </a:bodyPr>
          <a:lstStyle/>
          <a:p>
            <a:pPr indent="0" lvl="0" marL="12700" marR="406400" rtl="0" algn="l">
              <a:lnSpc>
                <a:spcPct val="103000"/>
              </a:lnSpc>
              <a:spcBef>
                <a:spcPts val="0"/>
              </a:spcBef>
              <a:spcAft>
                <a:spcPts val="0"/>
              </a:spcAft>
              <a:buNone/>
            </a:pPr>
            <a:r>
              <a:rPr lang="ru" sz="2050">
                <a:solidFill>
                  <a:srgbClr val="000000"/>
                </a:solidFill>
                <a:latin typeface="Arial"/>
                <a:ea typeface="Arial"/>
                <a:cs typeface="Arial"/>
                <a:sym typeface="Arial"/>
              </a:rPr>
              <a:t>Климаттық</a:t>
            </a:r>
            <a:endParaRPr sz="2050">
              <a:solidFill>
                <a:srgbClr val="000000"/>
              </a:solidFill>
              <a:latin typeface="Arial"/>
              <a:ea typeface="Arial"/>
              <a:cs typeface="Arial"/>
              <a:sym typeface="Arial"/>
            </a:endParaRPr>
          </a:p>
          <a:p>
            <a:pPr indent="0" lvl="0" marL="12700" marR="406400" rtl="0" algn="l">
              <a:lnSpc>
                <a:spcPct val="103000"/>
              </a:lnSpc>
              <a:spcBef>
                <a:spcPts val="0"/>
              </a:spcBef>
              <a:spcAft>
                <a:spcPts val="0"/>
              </a:spcAft>
              <a:buNone/>
            </a:pPr>
            <a:r>
              <a:rPr lang="ru" sz="2050">
                <a:solidFill>
                  <a:srgbClr val="000000"/>
                </a:solidFill>
                <a:latin typeface="Arial"/>
                <a:ea typeface="Arial"/>
                <a:cs typeface="Arial"/>
                <a:sym typeface="Arial"/>
              </a:rPr>
              <a:t>болжау - белгілі бір оқиғаның ықтималдығын есептеу </a:t>
            </a:r>
            <a:r>
              <a:rPr lang="ru" sz="2050">
                <a:solidFill>
                  <a:srgbClr val="000000"/>
                </a:solidFill>
                <a:latin typeface="Arial"/>
                <a:ea typeface="Arial"/>
                <a:cs typeface="Arial"/>
                <a:sym typeface="Arial"/>
              </a:rPr>
              <a:t>проекциялары</a:t>
            </a:r>
            <a:r>
              <a:rPr lang="ru" sz="2050">
                <a:solidFill>
                  <a:srgbClr val="000000"/>
                </a:solidFill>
                <a:latin typeface="Arial"/>
                <a:ea typeface="Arial"/>
                <a:cs typeface="Arial"/>
                <a:sym typeface="Arial"/>
              </a:rPr>
              <a:t>.</a:t>
            </a:r>
            <a:endParaRPr sz="2050">
              <a:solidFill>
                <a:srgbClr val="000000"/>
              </a:solidFill>
              <a:latin typeface="Arial"/>
              <a:ea typeface="Arial"/>
              <a:cs typeface="Arial"/>
              <a:sym typeface="Arial"/>
            </a:endParaRPr>
          </a:p>
          <a:p>
            <a:pPr indent="0" lvl="0" marL="12700" marR="406400" rtl="0" algn="l">
              <a:lnSpc>
                <a:spcPct val="103000"/>
              </a:lnSpc>
              <a:spcBef>
                <a:spcPts val="0"/>
              </a:spcBef>
              <a:spcAft>
                <a:spcPts val="0"/>
              </a:spcAft>
              <a:buNone/>
            </a:pPr>
            <a:r>
              <a:t/>
            </a:r>
            <a:endParaRPr sz="205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18" name="Google Shape;118;p18"/>
          <p:cNvPicPr preferRelativeResize="0"/>
          <p:nvPr/>
        </p:nvPicPr>
        <p:blipFill>
          <a:blip r:embed="rId3">
            <a:alphaModFix/>
          </a:blip>
          <a:stretch>
            <a:fillRect/>
          </a:stretch>
        </p:blipFill>
        <p:spPr>
          <a:xfrm>
            <a:off x="134725" y="670575"/>
            <a:ext cx="2639000" cy="1416325"/>
          </a:xfrm>
          <a:prstGeom prst="rect">
            <a:avLst/>
          </a:prstGeom>
          <a:noFill/>
          <a:ln>
            <a:noFill/>
          </a:ln>
        </p:spPr>
      </p:pic>
      <p:pic>
        <p:nvPicPr>
          <p:cNvPr id="119" name="Google Shape;119;p18"/>
          <p:cNvPicPr preferRelativeResize="0"/>
          <p:nvPr/>
        </p:nvPicPr>
        <p:blipFill>
          <a:blip r:embed="rId4">
            <a:alphaModFix/>
          </a:blip>
          <a:stretch>
            <a:fillRect/>
          </a:stretch>
        </p:blipFill>
        <p:spPr>
          <a:xfrm>
            <a:off x="207600" y="2169874"/>
            <a:ext cx="3719374" cy="2599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110375"/>
            <a:ext cx="8520600" cy="1021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Сценарий 1: Геоинженерия тәсілдерінің көмегімен жететін қауіпсіздік.</a:t>
            </a:r>
            <a:endParaRPr/>
          </a:p>
        </p:txBody>
      </p:sp>
      <p:sp>
        <p:nvSpPr>
          <p:cNvPr id="125" name="Google Shape;125;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Жер шары халқы - 7 миллиард</a:t>
            </a:r>
            <a:endParaRPr/>
          </a:p>
          <a:p>
            <a:pPr indent="0" lvl="0" marL="0" rtl="0" algn="l">
              <a:spcBef>
                <a:spcPts val="1200"/>
              </a:spcBef>
              <a:spcAft>
                <a:spcPts val="0"/>
              </a:spcAft>
              <a:buNone/>
            </a:pPr>
            <a:r>
              <a:rPr lang="ru"/>
              <a:t>Энергияны қолдану мөлшері - 5*10</a:t>
            </a:r>
            <a:r>
              <a:rPr lang="ru" sz="1000"/>
              <a:t>20 Дж </a:t>
            </a:r>
            <a:r>
              <a:rPr lang="ru" sz="1600"/>
              <a:t>(қазіргіден сәл көбірек)</a:t>
            </a:r>
            <a:endParaRPr sz="1600"/>
          </a:p>
          <a:p>
            <a:pPr indent="0" lvl="0" marL="0" rtl="0" algn="l">
              <a:spcBef>
                <a:spcPts val="1200"/>
              </a:spcBef>
              <a:spcAft>
                <a:spcPts val="0"/>
              </a:spcAft>
              <a:buNone/>
            </a:pPr>
            <a:r>
              <a:rPr lang="ru" sz="1600"/>
              <a:t>Атмосферадағы СО2: 400ppm</a:t>
            </a:r>
            <a:endParaRPr sz="1600"/>
          </a:p>
          <a:p>
            <a:pPr indent="0" lvl="0" marL="0" rtl="0" algn="l">
              <a:spcBef>
                <a:spcPts val="1200"/>
              </a:spcBef>
              <a:spcAft>
                <a:spcPts val="1200"/>
              </a:spcAft>
              <a:buNone/>
            </a:pPr>
            <a:r>
              <a:rPr lang="ru" sz="1600"/>
              <a:t>Температура 2050 жылға тұрақтанды</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Сценарий 2: Тұрақтылық жолында</a:t>
            </a:r>
            <a:endParaRPr/>
          </a:p>
        </p:txBody>
      </p:sp>
      <p:sp>
        <p:nvSpPr>
          <p:cNvPr id="131" name="Google Shape;131;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Жер шары халқы - 10,4 миллиард</a:t>
            </a:r>
            <a:endParaRPr/>
          </a:p>
          <a:p>
            <a:pPr indent="0" lvl="0" marL="0" rtl="0" algn="l">
              <a:spcBef>
                <a:spcPts val="1200"/>
              </a:spcBef>
              <a:spcAft>
                <a:spcPts val="0"/>
              </a:spcAft>
              <a:buNone/>
            </a:pPr>
            <a:r>
              <a:rPr lang="ru"/>
              <a:t>Энергияны қолдану мөлшері - 1,4*10</a:t>
            </a:r>
            <a:r>
              <a:rPr lang="ru" sz="1000"/>
              <a:t>21 Дж </a:t>
            </a:r>
            <a:endParaRPr sz="1600"/>
          </a:p>
          <a:p>
            <a:pPr indent="0" lvl="0" marL="0" rtl="0" algn="l">
              <a:spcBef>
                <a:spcPts val="1200"/>
              </a:spcBef>
              <a:spcAft>
                <a:spcPts val="0"/>
              </a:spcAft>
              <a:buNone/>
            </a:pPr>
            <a:r>
              <a:rPr lang="ru" sz="1600"/>
              <a:t>Атмосферадағы СО2: 500ppm</a:t>
            </a:r>
            <a:endParaRPr sz="1600"/>
          </a:p>
          <a:p>
            <a:pPr indent="0" lvl="0" marL="0" rtl="0" algn="l">
              <a:spcBef>
                <a:spcPts val="1200"/>
              </a:spcBef>
              <a:spcAft>
                <a:spcPts val="0"/>
              </a:spcAft>
              <a:buNone/>
            </a:pPr>
            <a:r>
              <a:rPr lang="ru" sz="1600"/>
              <a:t>Температура 2050 жылға тұрақтанды</a:t>
            </a:r>
            <a:endParaRPr sz="1600"/>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Сценарий 3: Тым баяу. Тым кеш </a:t>
            </a:r>
            <a:endParaRPr/>
          </a:p>
        </p:txBody>
      </p:sp>
      <p:sp>
        <p:nvSpPr>
          <p:cNvPr id="137" name="Google Shape;137;p21"/>
          <p:cNvSpPr txBox="1"/>
          <p:nvPr>
            <p:ph idx="1" type="body"/>
          </p:nvPr>
        </p:nvSpPr>
        <p:spPr>
          <a:xfrm>
            <a:off x="311700" y="124162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Жер шары халқы - 7 миллиард</a:t>
            </a:r>
            <a:endParaRPr/>
          </a:p>
          <a:p>
            <a:pPr indent="0" lvl="0" marL="0" rtl="0" algn="l">
              <a:spcBef>
                <a:spcPts val="1200"/>
              </a:spcBef>
              <a:spcAft>
                <a:spcPts val="0"/>
              </a:spcAft>
              <a:buNone/>
            </a:pPr>
            <a:r>
              <a:rPr lang="ru"/>
              <a:t>Энергияны қолдану мөлшері - 2*10</a:t>
            </a:r>
            <a:r>
              <a:rPr lang="ru" sz="1000"/>
              <a:t>21 Дж </a:t>
            </a:r>
            <a:endParaRPr sz="1600"/>
          </a:p>
          <a:p>
            <a:pPr indent="0" lvl="0" marL="0" rtl="0" algn="l">
              <a:spcBef>
                <a:spcPts val="1200"/>
              </a:spcBef>
              <a:spcAft>
                <a:spcPts val="0"/>
              </a:spcAft>
              <a:buNone/>
            </a:pPr>
            <a:r>
              <a:rPr lang="ru" sz="1600"/>
              <a:t>Атмосферадағы СО2: 650 ppm</a:t>
            </a:r>
            <a:endParaRPr sz="1600"/>
          </a:p>
          <a:p>
            <a:pPr indent="0" lvl="0" marL="0" rtl="0" algn="l">
              <a:spcBef>
                <a:spcPts val="1200"/>
              </a:spcBef>
              <a:spcAft>
                <a:spcPts val="0"/>
              </a:spcAft>
              <a:buNone/>
            </a:pPr>
            <a:r>
              <a:rPr lang="ru" sz="1600"/>
              <a:t>Шығарындылар азайған, бірақ жеткіліксіз</a:t>
            </a:r>
            <a:endParaRPr sz="1600"/>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